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15"/>
  </p:notesMasterIdLst>
  <p:sldIdLst>
    <p:sldId id="256" r:id="rId5"/>
    <p:sldId id="258" r:id="rId6"/>
    <p:sldId id="257" r:id="rId7"/>
    <p:sldId id="271" r:id="rId8"/>
    <p:sldId id="259" r:id="rId9"/>
    <p:sldId id="260" r:id="rId10"/>
    <p:sldId id="261" r:id="rId11"/>
    <p:sldId id="262" r:id="rId12"/>
    <p:sldId id="263" r:id="rId13"/>
    <p:sldId id="2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sborne, James R MCPO USN DCNO N1 (USA)" initials="OJRMUDN(" lastIdx="1" clrIdx="0">
    <p:extLst>
      <p:ext uri="{19B8F6BF-5375-455C-9EA6-DF929625EA0E}">
        <p15:presenceInfo xmlns:p15="http://schemas.microsoft.com/office/powerpoint/2012/main" userId="S-1-5-21-1801674531-2146617017-725345543-95661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939"/>
    <a:srgbClr val="E8B010"/>
    <a:srgbClr val="002939"/>
    <a:srgbClr val="02293A"/>
    <a:srgbClr val="012A39"/>
    <a:srgbClr val="002A38"/>
    <a:srgbClr val="002A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96" autoAdjust="0"/>
    <p:restoredTop sz="74267" autoAdjust="0"/>
  </p:normalViewPr>
  <p:slideViewPr>
    <p:cSldViewPr snapToGrid="0">
      <p:cViewPr varScale="1">
        <p:scale>
          <a:sx n="32" d="100"/>
          <a:sy n="32" d="100"/>
        </p:scale>
        <p:origin x="1712" y="36"/>
      </p:cViewPr>
      <p:guideLst/>
    </p:cSldViewPr>
  </p:slideViewPr>
  <p:outlineViewPr>
    <p:cViewPr>
      <p:scale>
        <a:sx n="33" d="100"/>
        <a:sy n="33" d="100"/>
      </p:scale>
      <p:origin x="0" y="-14800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Pamela Michelle SCPO USN COMNAVREG MIDLANT VA (USA)" userId="S::pamela.m.thomas34.mil@us.navy.mil::9bd55160-db66-4d42-ad80-1695f3cdfd38" providerId="AD" clId="Web-{A3CE03CE-F3AA-436E-BD0A-8B533FB06376}"/>
    <pc:docChg chg="addSld modSld">
      <pc:chgData name="Thomas, Pamela Michelle SCPO USN COMNAVREG MIDLANT VA (USA)" userId="S::pamela.m.thomas34.mil@us.navy.mil::9bd55160-db66-4d42-ad80-1695f3cdfd38" providerId="AD" clId="Web-{A3CE03CE-F3AA-436E-BD0A-8B533FB06376}" dt="2023-03-09T17:34:07.556" v="113" actId="20577"/>
      <pc:docMkLst>
        <pc:docMk/>
      </pc:docMkLst>
      <pc:sldChg chg="modSp">
        <pc:chgData name="Thomas, Pamela Michelle SCPO USN COMNAVREG MIDLANT VA (USA)" userId="S::pamela.m.thomas34.mil@us.navy.mil::9bd55160-db66-4d42-ad80-1695f3cdfd38" providerId="AD" clId="Web-{A3CE03CE-F3AA-436E-BD0A-8B533FB06376}" dt="2023-03-09T17:31:56.398" v="74" actId="20577"/>
        <pc:sldMkLst>
          <pc:docMk/>
          <pc:sldMk cId="2570743022" sldId="257"/>
        </pc:sldMkLst>
        <pc:spChg chg="mod">
          <ac:chgData name="Thomas, Pamela Michelle SCPO USN COMNAVREG MIDLANT VA (USA)" userId="S::pamela.m.thomas34.mil@us.navy.mil::9bd55160-db66-4d42-ad80-1695f3cdfd38" providerId="AD" clId="Web-{A3CE03CE-F3AA-436E-BD0A-8B533FB06376}" dt="2023-03-09T17:31:56.398" v="74" actId="20577"/>
          <ac:spMkLst>
            <pc:docMk/>
            <pc:sldMk cId="2570743022" sldId="257"/>
            <ac:spMk id="3" creationId="{00000000-0000-0000-0000-000000000000}"/>
          </ac:spMkLst>
        </pc:spChg>
      </pc:sldChg>
      <pc:sldChg chg="modSp new">
        <pc:chgData name="Thomas, Pamela Michelle SCPO USN COMNAVREG MIDLANT VA (USA)" userId="S::pamela.m.thomas34.mil@us.navy.mil::9bd55160-db66-4d42-ad80-1695f3cdfd38" providerId="AD" clId="Web-{A3CE03CE-F3AA-436E-BD0A-8B533FB06376}" dt="2023-03-09T17:34:07.556" v="113" actId="20577"/>
        <pc:sldMkLst>
          <pc:docMk/>
          <pc:sldMk cId="1773492785" sldId="271"/>
        </pc:sldMkLst>
        <pc:spChg chg="mod">
          <ac:chgData name="Thomas, Pamela Michelle SCPO USN COMNAVREG MIDLANT VA (USA)" userId="S::pamela.m.thomas34.mil@us.navy.mil::9bd55160-db66-4d42-ad80-1695f3cdfd38" providerId="AD" clId="Web-{A3CE03CE-F3AA-436E-BD0A-8B533FB06376}" dt="2023-03-09T17:32:13.570" v="81" actId="20577"/>
          <ac:spMkLst>
            <pc:docMk/>
            <pc:sldMk cId="1773492785" sldId="271"/>
            <ac:spMk id="2" creationId="{DCEB29B2-0488-5ECB-077F-04CED9A5676E}"/>
          </ac:spMkLst>
        </pc:spChg>
        <pc:spChg chg="mod">
          <ac:chgData name="Thomas, Pamela Michelle SCPO USN COMNAVREG MIDLANT VA (USA)" userId="S::pamela.m.thomas34.mil@us.navy.mil::9bd55160-db66-4d42-ad80-1695f3cdfd38" providerId="AD" clId="Web-{A3CE03CE-F3AA-436E-BD0A-8B533FB06376}" dt="2023-03-09T17:34:07.556" v="113" actId="20577"/>
          <ac:spMkLst>
            <pc:docMk/>
            <pc:sldMk cId="1773492785" sldId="271"/>
            <ac:spMk id="3" creationId="{286B45D3-D94F-F01A-4C42-88E791BB3F13}"/>
          </ac:spMkLst>
        </pc:spChg>
      </pc:sldChg>
    </pc:docChg>
  </pc:docChgLst>
  <pc:docChgLst>
    <pc:chgData name="Williams, Demacardo L SCPO USN COMNAVDIST DC (USA)" userId="S::demacardo.l.williams.mil@us.navy.mil::b2a7431e-f66d-48e9-8fa3-e2623cef9c91" providerId="AD" clId="Web-{AFF4AA21-5734-A38C-A025-E4A2132F2ACD}"/>
    <pc:docChg chg="modSld">
      <pc:chgData name="Williams, Demacardo L SCPO USN COMNAVDIST DC (USA)" userId="S::demacardo.l.williams.mil@us.navy.mil::b2a7431e-f66d-48e9-8fa3-e2623cef9c91" providerId="AD" clId="Web-{AFF4AA21-5734-A38C-A025-E4A2132F2ACD}" dt="2023-04-18T00:33:50.947" v="7" actId="20577"/>
      <pc:docMkLst>
        <pc:docMk/>
      </pc:docMkLst>
      <pc:sldChg chg="modSp">
        <pc:chgData name="Williams, Demacardo L SCPO USN COMNAVDIST DC (USA)" userId="S::demacardo.l.williams.mil@us.navy.mil::b2a7431e-f66d-48e9-8fa3-e2623cef9c91" providerId="AD" clId="Web-{AFF4AA21-5734-A38C-A025-E4A2132F2ACD}" dt="2023-04-18T00:33:50.947" v="7" actId="20577"/>
        <pc:sldMkLst>
          <pc:docMk/>
          <pc:sldMk cId="871650659" sldId="262"/>
        </pc:sldMkLst>
        <pc:spChg chg="mod">
          <ac:chgData name="Williams, Demacardo L SCPO USN COMNAVDIST DC (USA)" userId="S::demacardo.l.williams.mil@us.navy.mil::b2a7431e-f66d-48e9-8fa3-e2623cef9c91" providerId="AD" clId="Web-{AFF4AA21-5734-A38C-A025-E4A2132F2ACD}" dt="2023-04-18T00:33:50.947" v="7" actId="20577"/>
          <ac:spMkLst>
            <pc:docMk/>
            <pc:sldMk cId="871650659" sldId="262"/>
            <ac:spMk id="3" creationId="{00000000-0000-0000-0000-000000000000}"/>
          </ac:spMkLst>
        </pc:spChg>
      </pc:sldChg>
    </pc:docChg>
  </pc:docChgLst>
  <pc:docChgLst>
    <pc:chgData name="Thomas, Pamela Michelle SCPO USN COMNAVREG MIDLANT VA (USA)" userId="S::pamela.m.thomas34.mil@us.navy.mil::9bd55160-db66-4d42-ad80-1695f3cdfd38" providerId="AD" clId="Web-{DD0E13BE-8717-4C1B-8BF2-E0BDF961B89D}"/>
    <pc:docChg chg="modSld">
      <pc:chgData name="Thomas, Pamela Michelle SCPO USN COMNAVREG MIDLANT VA (USA)" userId="S::pamela.m.thomas34.mil@us.navy.mil::9bd55160-db66-4d42-ad80-1695f3cdfd38" providerId="AD" clId="Web-{DD0E13BE-8717-4C1B-8BF2-E0BDF961B89D}" dt="2023-03-09T16:44:44.551" v="122"/>
      <pc:docMkLst>
        <pc:docMk/>
      </pc:docMkLst>
      <pc:sldChg chg="modNotes">
        <pc:chgData name="Thomas, Pamela Michelle SCPO USN COMNAVREG MIDLANT VA (USA)" userId="S::pamela.m.thomas34.mil@us.navy.mil::9bd55160-db66-4d42-ad80-1695f3cdfd38" providerId="AD" clId="Web-{DD0E13BE-8717-4C1B-8BF2-E0BDF961B89D}" dt="2023-03-09T16:44:17.176" v="117"/>
        <pc:sldMkLst>
          <pc:docMk/>
          <pc:sldMk cId="1248904320" sldId="263"/>
        </pc:sldMkLst>
      </pc:sldChg>
      <pc:sldChg chg="modNotes">
        <pc:chgData name="Thomas, Pamela Michelle SCPO USN COMNAVREG MIDLANT VA (USA)" userId="S::pamela.m.thomas34.mil@us.navy.mil::9bd55160-db66-4d42-ad80-1695f3cdfd38" providerId="AD" clId="Web-{DD0E13BE-8717-4C1B-8BF2-E0BDF961B89D}" dt="2023-03-09T16:44:44.551" v="122"/>
        <pc:sldMkLst>
          <pc:docMk/>
          <pc:sldMk cId="680004417" sldId="270"/>
        </pc:sldMkLst>
      </pc:sldChg>
    </pc:docChg>
  </pc:docChgLst>
  <pc:docChgLst>
    <pc:chgData name="Gutierrez, Denise Kee CPO USN (USA)" userId="S::denise.k.gutierrez2.mil@us.navy.mil::a620f595-d8b8-4e18-aae3-3655d4f84a81" providerId="AD" clId="Web-{2281A0D8-CD68-47BD-94E2-3939BB003515}"/>
    <pc:docChg chg="modSld">
      <pc:chgData name="Gutierrez, Denise Kee CPO USN (USA)" userId="S::denise.k.gutierrez2.mil@us.navy.mil::a620f595-d8b8-4e18-aae3-3655d4f84a81" providerId="AD" clId="Web-{2281A0D8-CD68-47BD-94E2-3939BB003515}" dt="2023-03-22T21:15:34.610" v="191"/>
      <pc:docMkLst>
        <pc:docMk/>
      </pc:docMkLst>
      <pc:sldChg chg="modSp modNotes">
        <pc:chgData name="Gutierrez, Denise Kee CPO USN (USA)" userId="S::denise.k.gutierrez2.mil@us.navy.mil::a620f595-d8b8-4e18-aae3-3655d4f84a81" providerId="AD" clId="Web-{2281A0D8-CD68-47BD-94E2-3939BB003515}" dt="2023-03-22T21:10:29.861" v="18"/>
        <pc:sldMkLst>
          <pc:docMk/>
          <pc:sldMk cId="2570743022" sldId="257"/>
        </pc:sldMkLst>
        <pc:spChg chg="mod">
          <ac:chgData name="Gutierrez, Denise Kee CPO USN (USA)" userId="S::denise.k.gutierrez2.mil@us.navy.mil::a620f595-d8b8-4e18-aae3-3655d4f84a81" providerId="AD" clId="Web-{2281A0D8-CD68-47BD-94E2-3939BB003515}" dt="2023-03-22T21:07:13.258" v="0" actId="20577"/>
          <ac:spMkLst>
            <pc:docMk/>
            <pc:sldMk cId="2570743022" sldId="257"/>
            <ac:spMk id="3" creationId="{00000000-0000-0000-0000-000000000000}"/>
          </ac:spMkLst>
        </pc:spChg>
      </pc:sldChg>
      <pc:sldChg chg="modSp modNotes">
        <pc:chgData name="Gutierrez, Denise Kee CPO USN (USA)" userId="S::denise.k.gutierrez2.mil@us.navy.mil::a620f595-d8b8-4e18-aae3-3655d4f84a81" providerId="AD" clId="Web-{2281A0D8-CD68-47BD-94E2-3939BB003515}" dt="2023-03-22T21:10:52.409" v="23"/>
        <pc:sldMkLst>
          <pc:docMk/>
          <pc:sldMk cId="1932759548" sldId="259"/>
        </pc:sldMkLst>
        <pc:spChg chg="mod">
          <ac:chgData name="Gutierrez, Denise Kee CPO USN (USA)" userId="S::denise.k.gutierrez2.mil@us.navy.mil::a620f595-d8b8-4e18-aae3-3655d4f84a81" providerId="AD" clId="Web-{2281A0D8-CD68-47BD-94E2-3939BB003515}" dt="2023-03-22T21:08:19.511" v="1" actId="20577"/>
          <ac:spMkLst>
            <pc:docMk/>
            <pc:sldMk cId="1932759548" sldId="259"/>
            <ac:spMk id="3" creationId="{00000000-0000-0000-0000-000000000000}"/>
          </ac:spMkLst>
        </pc:spChg>
      </pc:sldChg>
      <pc:sldChg chg="modSp">
        <pc:chgData name="Gutierrez, Denise Kee CPO USN (USA)" userId="S::denise.k.gutierrez2.mil@us.navy.mil::a620f595-d8b8-4e18-aae3-3655d4f84a81" providerId="AD" clId="Web-{2281A0D8-CD68-47BD-94E2-3939BB003515}" dt="2023-03-22T21:11:09.770" v="24" actId="20577"/>
        <pc:sldMkLst>
          <pc:docMk/>
          <pc:sldMk cId="2487126724" sldId="261"/>
        </pc:sldMkLst>
        <pc:spChg chg="mod">
          <ac:chgData name="Gutierrez, Denise Kee CPO USN (USA)" userId="S::denise.k.gutierrez2.mil@us.navy.mil::a620f595-d8b8-4e18-aae3-3655d4f84a81" providerId="AD" clId="Web-{2281A0D8-CD68-47BD-94E2-3939BB003515}" dt="2023-03-22T21:11:09.770" v="24" actId="20577"/>
          <ac:spMkLst>
            <pc:docMk/>
            <pc:sldMk cId="2487126724" sldId="261"/>
            <ac:spMk id="3" creationId="{00000000-0000-0000-0000-000000000000}"/>
          </ac:spMkLst>
        </pc:spChg>
      </pc:sldChg>
      <pc:sldChg chg="modSp">
        <pc:chgData name="Gutierrez, Denise Kee CPO USN (USA)" userId="S::denise.k.gutierrez2.mil@us.navy.mil::a620f595-d8b8-4e18-aae3-3655d4f84a81" providerId="AD" clId="Web-{2281A0D8-CD68-47BD-94E2-3939BB003515}" dt="2023-03-22T21:13:30.620" v="151" actId="20577"/>
        <pc:sldMkLst>
          <pc:docMk/>
          <pc:sldMk cId="871650659" sldId="262"/>
        </pc:sldMkLst>
        <pc:spChg chg="mod">
          <ac:chgData name="Gutierrez, Denise Kee CPO USN (USA)" userId="S::denise.k.gutierrez2.mil@us.navy.mil::a620f595-d8b8-4e18-aae3-3655d4f84a81" providerId="AD" clId="Web-{2281A0D8-CD68-47BD-94E2-3939BB003515}" dt="2023-03-22T21:13:30.620" v="151" actId="20577"/>
          <ac:spMkLst>
            <pc:docMk/>
            <pc:sldMk cId="871650659" sldId="262"/>
            <ac:spMk id="3" creationId="{00000000-0000-0000-0000-000000000000}"/>
          </ac:spMkLst>
        </pc:spChg>
      </pc:sldChg>
      <pc:sldChg chg="modSp modNotes">
        <pc:chgData name="Gutierrez, Denise Kee CPO USN (USA)" userId="S::denise.k.gutierrez2.mil@us.navy.mil::a620f595-d8b8-4e18-aae3-3655d4f84a81" providerId="AD" clId="Web-{2281A0D8-CD68-47BD-94E2-3939BB003515}" dt="2023-03-22T21:14:29.935" v="174" actId="20577"/>
        <pc:sldMkLst>
          <pc:docMk/>
          <pc:sldMk cId="1248904320" sldId="263"/>
        </pc:sldMkLst>
        <pc:spChg chg="mod">
          <ac:chgData name="Gutierrez, Denise Kee CPO USN (USA)" userId="S::denise.k.gutierrez2.mil@us.navy.mil::a620f595-d8b8-4e18-aae3-3655d4f84a81" providerId="AD" clId="Web-{2281A0D8-CD68-47BD-94E2-3939BB003515}" dt="2023-03-22T21:14:29.935" v="174" actId="20577"/>
          <ac:spMkLst>
            <pc:docMk/>
            <pc:sldMk cId="1248904320" sldId="263"/>
            <ac:spMk id="3" creationId="{00000000-0000-0000-0000-000000000000}"/>
          </ac:spMkLst>
        </pc:spChg>
      </pc:sldChg>
      <pc:sldChg chg="modNotes">
        <pc:chgData name="Gutierrez, Denise Kee CPO USN (USA)" userId="S::denise.k.gutierrez2.mil@us.navy.mil::a620f595-d8b8-4e18-aae3-3655d4f84a81" providerId="AD" clId="Web-{2281A0D8-CD68-47BD-94E2-3939BB003515}" dt="2023-03-22T21:15:34.610" v="191"/>
        <pc:sldMkLst>
          <pc:docMk/>
          <pc:sldMk cId="680004417" sldId="270"/>
        </pc:sldMkLst>
      </pc:sldChg>
    </pc:docChg>
  </pc:docChgLst>
  <pc:docChgLst>
    <pc:chgData name="Chukwuma, Shaqanta C SCPO USN NETPDC (USA)" userId="S::shaqanta.c.chukwuma.mil@us.navy.mil::4a0e297b-a48b-4711-a81d-8df9312a65f5" providerId="AD" clId="Web-{39193C19-79E4-45C9-B637-A1A07AE3077F}"/>
    <pc:docChg chg="modSld">
      <pc:chgData name="Chukwuma, Shaqanta C SCPO USN NETPDC (USA)" userId="S::shaqanta.c.chukwuma.mil@us.navy.mil::4a0e297b-a48b-4711-a81d-8df9312a65f5" providerId="AD" clId="Web-{39193C19-79E4-45C9-B637-A1A07AE3077F}" dt="2023-06-16T17:44:33.952" v="13"/>
      <pc:docMkLst>
        <pc:docMk/>
      </pc:docMkLst>
      <pc:sldChg chg="modNotes">
        <pc:chgData name="Chukwuma, Shaqanta C SCPO USN NETPDC (USA)" userId="S::shaqanta.c.chukwuma.mil@us.navy.mil::4a0e297b-a48b-4711-a81d-8df9312a65f5" providerId="AD" clId="Web-{39193C19-79E4-45C9-B637-A1A07AE3077F}" dt="2023-06-16T17:44:33.952" v="13"/>
        <pc:sldMkLst>
          <pc:docMk/>
          <pc:sldMk cId="2487126724" sldId="261"/>
        </pc:sldMkLst>
      </pc:sldChg>
    </pc:docChg>
  </pc:docChgLst>
  <pc:docChgLst>
    <pc:chgData clId="Web-{2281A0D8-CD68-47BD-94E2-3939BB003515}"/>
    <pc:docChg chg="modSld">
      <pc:chgData name="" userId="" providerId="" clId="Web-{2281A0D8-CD68-47BD-94E2-3939BB003515}" dt="2023-03-22T21:06:55.930" v="1" actId="20577"/>
      <pc:docMkLst>
        <pc:docMk/>
      </pc:docMkLst>
      <pc:sldChg chg="modSp">
        <pc:chgData name="" userId="" providerId="" clId="Web-{2281A0D8-CD68-47BD-94E2-3939BB003515}" dt="2023-03-22T21:06:55.930" v="1" actId="20577"/>
        <pc:sldMkLst>
          <pc:docMk/>
          <pc:sldMk cId="530703103" sldId="256"/>
        </pc:sldMkLst>
        <pc:spChg chg="mod">
          <ac:chgData name="" userId="" providerId="" clId="Web-{2281A0D8-CD68-47BD-94E2-3939BB003515}" dt="2023-03-22T21:06:55.930" v="1" actId="20577"/>
          <ac:spMkLst>
            <pc:docMk/>
            <pc:sldMk cId="530703103" sldId="256"/>
            <ac:spMk id="3" creationId="{97F9F476-6833-4C5F-A3D2-37BDB2165A9E}"/>
          </ac:spMkLst>
        </pc:spChg>
      </pc:sldChg>
    </pc:docChg>
  </pc:docChgLst>
  <pc:docChgLst>
    <pc:chgData name="Powell, Kelvin R SCPO USN COMNAVCRUITCOM MIL (USA)" userId="S::kelvin.r.powell.mil@us.navy.mil::22933322-2c17-43c2-a70b-5ab02b6482e4" providerId="AD" clId="Web-{CCEFBCEE-2DC5-1A6E-8F25-E7A99966536E}"/>
    <pc:docChg chg="modSld">
      <pc:chgData name="Powell, Kelvin R SCPO USN COMNAVCRUITCOM MIL (USA)" userId="S::kelvin.r.powell.mil@us.navy.mil::22933322-2c17-43c2-a70b-5ab02b6482e4" providerId="AD" clId="Web-{CCEFBCEE-2DC5-1A6E-8F25-E7A99966536E}" dt="2024-08-27T16:19:40.345" v="2"/>
      <pc:docMkLst>
        <pc:docMk/>
      </pc:docMkLst>
      <pc:sldChg chg="modNotes">
        <pc:chgData name="Powell, Kelvin R SCPO USN COMNAVCRUITCOM MIL (USA)" userId="S::kelvin.r.powell.mil@us.navy.mil::22933322-2c17-43c2-a70b-5ab02b6482e4" providerId="AD" clId="Web-{CCEFBCEE-2DC5-1A6E-8F25-E7A99966536E}" dt="2024-08-27T16:19:40.345" v="2"/>
        <pc:sldMkLst>
          <pc:docMk/>
          <pc:sldMk cId="1423737755" sldId="260"/>
        </pc:sldMkLst>
      </pc:sldChg>
    </pc:docChg>
  </pc:docChgLst>
  <pc:docChgLst>
    <pc:chgData name="Thomas, Pamela Michelle SCPO USN COMNAVREG MIDLANT VA (USA)" userId="S::pamela.m.thomas34.mil@us.navy.mil::9bd55160-db66-4d42-ad80-1695f3cdfd38" providerId="AD" clId="Web-{1073EE26-6763-423C-8FD0-1B299F94A7EC}"/>
    <pc:docChg chg="modSld">
      <pc:chgData name="Thomas, Pamela Michelle SCPO USN COMNAVREG MIDLANT VA (USA)" userId="S::pamela.m.thomas34.mil@us.navy.mil::9bd55160-db66-4d42-ad80-1695f3cdfd38" providerId="AD" clId="Web-{1073EE26-6763-423C-8FD0-1B299F94A7EC}" dt="2023-06-16T03:33:04.051" v="65"/>
      <pc:docMkLst>
        <pc:docMk/>
      </pc:docMkLst>
      <pc:sldChg chg="modNotes">
        <pc:chgData name="Thomas, Pamela Michelle SCPO USN COMNAVREG MIDLANT VA (USA)" userId="S::pamela.m.thomas34.mil@us.navy.mil::9bd55160-db66-4d42-ad80-1695f3cdfd38" providerId="AD" clId="Web-{1073EE26-6763-423C-8FD0-1B299F94A7EC}" dt="2023-06-16T03:33:04.051" v="65"/>
        <pc:sldMkLst>
          <pc:docMk/>
          <pc:sldMk cId="2487126724"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56272-8E2E-D34A-BD7A-9F0D1A9FB79D}" type="datetimeFigureOut">
              <a:rPr lang="en-US" smtClean="0"/>
              <a:t>8/27/2024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ACEE01-41AF-2A4D-9C8A-1F63ADF14122}" type="slidenum">
              <a:rPr lang="en-US" smtClean="0"/>
              <a:t>‹#›</a:t>
            </a:fld>
            <a:endParaRPr lang="en-US"/>
          </a:p>
        </p:txBody>
      </p:sp>
    </p:spTree>
    <p:extLst>
      <p:ext uri="{BB962C8B-B14F-4D97-AF65-F5344CB8AC3E}">
        <p14:creationId xmlns:p14="http://schemas.microsoft.com/office/powerpoint/2010/main" val="339324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FACILITATOR GUIDE: </a:t>
            </a:r>
          </a:p>
          <a:p>
            <a:r>
              <a:rPr lang="en-US" dirty="0">
                <a:cs typeface="Calibri"/>
              </a:rPr>
              <a:t>Good day, welcome to First Term Success Workshop, I am (facilitator name) and I will be your facilitator for today. I'm excited to share with you’re the vast amount of programs the Navy offers and the many resources we have at our fingertips.  </a:t>
            </a:r>
          </a:p>
        </p:txBody>
      </p:sp>
      <p:sp>
        <p:nvSpPr>
          <p:cNvPr id="4" name="Slide Number Placeholder 3"/>
          <p:cNvSpPr>
            <a:spLocks noGrp="1"/>
          </p:cNvSpPr>
          <p:nvPr>
            <p:ph type="sldNum" sz="quarter" idx="5"/>
          </p:nvPr>
        </p:nvSpPr>
        <p:spPr/>
        <p:txBody>
          <a:bodyPr/>
          <a:lstStyle/>
          <a:p>
            <a:fld id="{D5ACEE01-41AF-2A4D-9C8A-1F63ADF14122}" type="slidenum">
              <a:rPr lang="en-US" smtClean="0"/>
              <a:t>1</a:t>
            </a:fld>
            <a:endParaRPr lang="en-US"/>
          </a:p>
        </p:txBody>
      </p:sp>
    </p:spTree>
    <p:extLst>
      <p:ext uri="{BB962C8B-B14F-4D97-AF65-F5344CB8AC3E}">
        <p14:creationId xmlns:p14="http://schemas.microsoft.com/office/powerpoint/2010/main" val="3049668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FACILITATOR GUIDE: </a:t>
            </a:r>
          </a:p>
          <a:p>
            <a:r>
              <a:rPr lang="en-US" dirty="0">
                <a:cs typeface="Calibri"/>
              </a:rPr>
              <a:t>Questions to ask the class:  What did we cover? What do you understand? And how can you utilize the</a:t>
            </a:r>
            <a:r>
              <a:rPr lang="en-US" baseline="0" dirty="0">
                <a:cs typeface="Calibri"/>
              </a:rPr>
              <a:t> Career Development Team</a:t>
            </a:r>
            <a:r>
              <a:rPr lang="en-US" dirty="0">
                <a:cs typeface="Calibri"/>
              </a:rPr>
              <a:t>? </a:t>
            </a:r>
          </a:p>
          <a:p>
            <a:endParaRPr lang="en-US" dirty="0">
              <a:cs typeface="Calibri"/>
            </a:endParaRPr>
          </a:p>
          <a:p>
            <a:r>
              <a:rPr lang="en-US" dirty="0">
                <a:cs typeface="Calibri"/>
              </a:rPr>
              <a:t>For our review and summary we covered the Career Development Program and how you as the Sailor have both the ability and responsibility to take care of your own career. </a:t>
            </a:r>
            <a:endParaRPr lang="en-US" dirty="0"/>
          </a:p>
          <a:p>
            <a:r>
              <a:rPr lang="en-US" dirty="0">
                <a:cs typeface="Calibri"/>
              </a:rPr>
              <a:t>We also discussed the Career Development Team and the roles of each member. </a:t>
            </a:r>
          </a:p>
        </p:txBody>
      </p:sp>
      <p:sp>
        <p:nvSpPr>
          <p:cNvPr id="4" name="Slide Number Placeholder 3"/>
          <p:cNvSpPr>
            <a:spLocks noGrp="1"/>
          </p:cNvSpPr>
          <p:nvPr>
            <p:ph type="sldNum" sz="quarter" idx="5"/>
          </p:nvPr>
        </p:nvSpPr>
        <p:spPr/>
        <p:txBody>
          <a:bodyPr/>
          <a:lstStyle/>
          <a:p>
            <a:fld id="{D5ACEE01-41AF-2A4D-9C8A-1F63ADF14122}" type="slidenum">
              <a:rPr lang="en-US" smtClean="0"/>
              <a:t>10</a:t>
            </a:fld>
            <a:endParaRPr lang="en-US"/>
          </a:p>
        </p:txBody>
      </p:sp>
    </p:spTree>
    <p:extLst>
      <p:ext uri="{BB962C8B-B14F-4D97-AF65-F5344CB8AC3E}">
        <p14:creationId xmlns:p14="http://schemas.microsoft.com/office/powerpoint/2010/main" val="668139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FACILITATOR GUIDE: </a:t>
            </a:r>
          </a:p>
          <a:p>
            <a:r>
              <a:rPr lang="en-US" dirty="0">
                <a:cs typeface="Calibri"/>
              </a:rPr>
              <a:t>As with every training evolution,</a:t>
            </a:r>
            <a:r>
              <a:rPr lang="en-US" baseline="0" dirty="0">
                <a:cs typeface="Calibri"/>
              </a:rPr>
              <a:t> have a volunteer t</a:t>
            </a:r>
            <a:r>
              <a:rPr lang="en-US" dirty="0">
                <a:cs typeface="Calibri"/>
              </a:rPr>
              <a:t>ake pride in leading the Sailors Creed. Attention to the Sailor's Creed.</a:t>
            </a:r>
          </a:p>
        </p:txBody>
      </p:sp>
      <p:sp>
        <p:nvSpPr>
          <p:cNvPr id="4" name="Slide Number Placeholder 3"/>
          <p:cNvSpPr>
            <a:spLocks noGrp="1"/>
          </p:cNvSpPr>
          <p:nvPr>
            <p:ph type="sldNum" sz="quarter" idx="5"/>
          </p:nvPr>
        </p:nvSpPr>
        <p:spPr/>
        <p:txBody>
          <a:bodyPr/>
          <a:lstStyle/>
          <a:p>
            <a:fld id="{D5ACEE01-41AF-2A4D-9C8A-1F63ADF14122}" type="slidenum">
              <a:rPr lang="en-US" smtClean="0"/>
              <a:t>2</a:t>
            </a:fld>
            <a:endParaRPr lang="en-US"/>
          </a:p>
        </p:txBody>
      </p:sp>
    </p:spTree>
    <p:extLst>
      <p:ext uri="{BB962C8B-B14F-4D97-AF65-F5344CB8AC3E}">
        <p14:creationId xmlns:p14="http://schemas.microsoft.com/office/powerpoint/2010/main" val="4214598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 </a:t>
            </a:r>
          </a:p>
          <a:p>
            <a:r>
              <a:rPr lang="en-US" dirty="0"/>
              <a:t>After Introductions and</a:t>
            </a:r>
            <a:r>
              <a:rPr lang="en-US" baseline="0" dirty="0"/>
              <a:t> norms are completed, start with a poll question</a:t>
            </a:r>
            <a:r>
              <a:rPr lang="en-US" dirty="0"/>
              <a:t> (see example below).</a:t>
            </a:r>
            <a:endParaRPr lang="en-US" baseline="0" dirty="0"/>
          </a:p>
          <a:p>
            <a:r>
              <a:rPr lang="en-US" baseline="0" dirty="0"/>
              <a:t>“How many of you are currently feeling “lost, misguided, confused, or unsure of what to do next?”</a:t>
            </a:r>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3</a:t>
            </a:fld>
            <a:endParaRPr lang="en-US"/>
          </a:p>
        </p:txBody>
      </p:sp>
    </p:spTree>
    <p:extLst>
      <p:ext uri="{BB962C8B-B14F-4D97-AF65-F5344CB8AC3E}">
        <p14:creationId xmlns:p14="http://schemas.microsoft.com/office/powerpoint/2010/main" val="1976946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 </a:t>
            </a:r>
          </a:p>
          <a:p>
            <a:r>
              <a:rPr lang="en-US" b="0" dirty="0"/>
              <a:t>Review</a:t>
            </a:r>
            <a:r>
              <a:rPr lang="en-US" b="0" baseline="0" dirty="0"/>
              <a:t> references</a:t>
            </a:r>
            <a:endParaRPr lang="en-US" b="0" dirty="0"/>
          </a:p>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4</a:t>
            </a:fld>
            <a:endParaRPr lang="en-US"/>
          </a:p>
        </p:txBody>
      </p:sp>
    </p:spTree>
    <p:extLst>
      <p:ext uri="{BB962C8B-B14F-4D97-AF65-F5344CB8AC3E}">
        <p14:creationId xmlns:p14="http://schemas.microsoft.com/office/powerpoint/2010/main" val="3732167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FACILITATOR GUIDE: </a:t>
            </a:r>
          </a:p>
          <a:p>
            <a:r>
              <a:rPr lang="en-US" dirty="0">
                <a:cs typeface="Calibri"/>
              </a:rPr>
              <a:t>Why are we here? What are you going to get from today's training? What is the purpose of FTSW? Our job is to ensure you have the knowledge and resources to make your tour at this command successful. </a:t>
            </a:r>
          </a:p>
        </p:txBody>
      </p:sp>
      <p:sp>
        <p:nvSpPr>
          <p:cNvPr id="4" name="Slide Number Placeholder 3"/>
          <p:cNvSpPr>
            <a:spLocks noGrp="1"/>
          </p:cNvSpPr>
          <p:nvPr>
            <p:ph type="sldNum" sz="quarter" idx="5"/>
          </p:nvPr>
        </p:nvSpPr>
        <p:spPr/>
        <p:txBody>
          <a:bodyPr/>
          <a:lstStyle/>
          <a:p>
            <a:fld id="{D5ACEE01-41AF-2A4D-9C8A-1F63ADF14122}" type="slidenum">
              <a:rPr lang="en-US" smtClean="0"/>
              <a:t>5</a:t>
            </a:fld>
            <a:endParaRPr lang="en-US"/>
          </a:p>
        </p:txBody>
      </p:sp>
    </p:spTree>
    <p:extLst>
      <p:ext uri="{BB962C8B-B14F-4D97-AF65-F5344CB8AC3E}">
        <p14:creationId xmlns:p14="http://schemas.microsoft.com/office/powerpoint/2010/main" val="1781476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endParaRPr lang="en-US" dirty="0"/>
          </a:p>
          <a:p>
            <a:r>
              <a:rPr lang="en-US" dirty="0">
                <a:cs typeface="Calibri"/>
              </a:rPr>
              <a:t>What are we going to cover today? Say the topics (don't explain, the next slides will go into detail)</a:t>
            </a:r>
          </a:p>
        </p:txBody>
      </p:sp>
      <p:sp>
        <p:nvSpPr>
          <p:cNvPr id="4" name="Slide Number Placeholder 3"/>
          <p:cNvSpPr>
            <a:spLocks noGrp="1"/>
          </p:cNvSpPr>
          <p:nvPr>
            <p:ph type="sldNum" sz="quarter" idx="5"/>
          </p:nvPr>
        </p:nvSpPr>
        <p:spPr/>
        <p:txBody>
          <a:bodyPr/>
          <a:lstStyle/>
          <a:p>
            <a:fld id="{D5ACEE01-41AF-2A4D-9C8A-1F63ADF14122}" type="slidenum">
              <a:rPr lang="en-US" smtClean="0"/>
              <a:t>6</a:t>
            </a:fld>
            <a:endParaRPr lang="en-US"/>
          </a:p>
        </p:txBody>
      </p:sp>
    </p:spTree>
    <p:extLst>
      <p:ext uri="{BB962C8B-B14F-4D97-AF65-F5344CB8AC3E}">
        <p14:creationId xmlns:p14="http://schemas.microsoft.com/office/powerpoint/2010/main" val="2297959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FACILITATOR GUIDE: </a:t>
            </a:r>
          </a:p>
          <a:p>
            <a:r>
              <a:rPr lang="en-US" dirty="0">
                <a:cs typeface="Calibri"/>
              </a:rPr>
              <a:t>We are going to learn the benefits of a Career Development Team. Does anyone have any thoughts on what this will cover? </a:t>
            </a:r>
          </a:p>
        </p:txBody>
      </p:sp>
      <p:sp>
        <p:nvSpPr>
          <p:cNvPr id="4" name="Slide Number Placeholder 3"/>
          <p:cNvSpPr>
            <a:spLocks noGrp="1"/>
          </p:cNvSpPr>
          <p:nvPr>
            <p:ph type="sldNum" sz="quarter" idx="10"/>
          </p:nvPr>
        </p:nvSpPr>
        <p:spPr/>
        <p:txBody>
          <a:bodyPr/>
          <a:lstStyle/>
          <a:p>
            <a:fld id="{D5ACEE01-41AF-2A4D-9C8A-1F63ADF14122}" type="slidenum">
              <a:rPr lang="en-US" smtClean="0"/>
              <a:t>7</a:t>
            </a:fld>
            <a:endParaRPr lang="en-US"/>
          </a:p>
        </p:txBody>
      </p:sp>
    </p:spTree>
    <p:extLst>
      <p:ext uri="{BB962C8B-B14F-4D97-AF65-F5344CB8AC3E}">
        <p14:creationId xmlns:p14="http://schemas.microsoft.com/office/powerpoint/2010/main" val="678726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FACILITATOR</a:t>
            </a:r>
            <a:r>
              <a:rPr lang="en-US" b="1" baseline="0" dirty="0">
                <a:cs typeface="Calibri"/>
              </a:rPr>
              <a:t> GUIDE: </a:t>
            </a:r>
          </a:p>
          <a:p>
            <a:r>
              <a:rPr lang="en-US" dirty="0">
                <a:cs typeface="Calibri"/>
              </a:rPr>
              <a:t>What is a Career Development Program and how does it benefit you as a Sailor? Always remember that as a Sailor, your career is in your hands and having the tools will further help you succeed. </a:t>
            </a:r>
          </a:p>
        </p:txBody>
      </p:sp>
      <p:sp>
        <p:nvSpPr>
          <p:cNvPr id="4" name="Slide Number Placeholder 3"/>
          <p:cNvSpPr>
            <a:spLocks noGrp="1"/>
          </p:cNvSpPr>
          <p:nvPr>
            <p:ph type="sldNum" sz="quarter" idx="5"/>
          </p:nvPr>
        </p:nvSpPr>
        <p:spPr/>
        <p:txBody>
          <a:bodyPr/>
          <a:lstStyle/>
          <a:p>
            <a:fld id="{D5ACEE01-41AF-2A4D-9C8A-1F63ADF14122}" type="slidenum">
              <a:rPr lang="en-US" smtClean="0"/>
              <a:t>8</a:t>
            </a:fld>
            <a:endParaRPr lang="en-US"/>
          </a:p>
        </p:txBody>
      </p:sp>
    </p:spTree>
    <p:extLst>
      <p:ext uri="{BB962C8B-B14F-4D97-AF65-F5344CB8AC3E}">
        <p14:creationId xmlns:p14="http://schemas.microsoft.com/office/powerpoint/2010/main" val="3809236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FACILITATOR GUIDE:</a:t>
            </a:r>
            <a:r>
              <a:rPr lang="en-US" b="1" baseline="0" dirty="0">
                <a:cs typeface="Calibri"/>
              </a:rPr>
              <a:t> </a:t>
            </a:r>
          </a:p>
          <a:p>
            <a:r>
              <a:rPr lang="en-US" dirty="0">
                <a:cs typeface="Calibri"/>
              </a:rPr>
              <a:t>A Career Development Team is a part of your resources.  At some point you will receive some guidance from one of these team members. Asking questions will assist in developing and understanding your career progression and setting your goals. </a:t>
            </a:r>
          </a:p>
          <a:p>
            <a:endParaRPr lang="en-US" dirty="0">
              <a:cs typeface="Calibri"/>
            </a:endParaRPr>
          </a:p>
          <a:p>
            <a:r>
              <a:rPr lang="en-US" b="1" dirty="0">
                <a:cs typeface="Calibri"/>
              </a:rPr>
              <a:t>NOTE</a:t>
            </a:r>
            <a:r>
              <a:rPr lang="en-US" b="1" baseline="0" dirty="0">
                <a:cs typeface="Calibri"/>
              </a:rPr>
              <a:t> TO </a:t>
            </a:r>
            <a:r>
              <a:rPr lang="en-US" b="1" dirty="0">
                <a:cs typeface="Calibri"/>
              </a:rPr>
              <a:t>FACILITATOR</a:t>
            </a:r>
            <a:r>
              <a:rPr lang="en-US" dirty="0">
                <a:cs typeface="Calibri"/>
              </a:rPr>
              <a:t>: *** Discuss</a:t>
            </a:r>
            <a:r>
              <a:rPr lang="en-US" baseline="0" dirty="0">
                <a:cs typeface="Calibri"/>
              </a:rPr>
              <a:t> </a:t>
            </a:r>
            <a:r>
              <a:rPr lang="en-US" dirty="0">
                <a:cs typeface="Calibri"/>
              </a:rPr>
              <a:t>the role of each team member that is applicable to your command.</a:t>
            </a:r>
          </a:p>
        </p:txBody>
      </p:sp>
      <p:sp>
        <p:nvSpPr>
          <p:cNvPr id="4" name="Slide Number Placeholder 3"/>
          <p:cNvSpPr>
            <a:spLocks noGrp="1"/>
          </p:cNvSpPr>
          <p:nvPr>
            <p:ph type="sldNum" sz="quarter" idx="5"/>
          </p:nvPr>
        </p:nvSpPr>
        <p:spPr/>
        <p:txBody>
          <a:bodyPr/>
          <a:lstStyle/>
          <a:p>
            <a:fld id="{D5ACEE01-41AF-2A4D-9C8A-1F63ADF14122}" type="slidenum">
              <a:rPr lang="en-US" smtClean="0"/>
              <a:t>9</a:t>
            </a:fld>
            <a:endParaRPr lang="en-US"/>
          </a:p>
        </p:txBody>
      </p:sp>
    </p:spTree>
    <p:extLst>
      <p:ext uri="{BB962C8B-B14F-4D97-AF65-F5344CB8AC3E}">
        <p14:creationId xmlns:p14="http://schemas.microsoft.com/office/powerpoint/2010/main" val="1727413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201"/>
            <a:ext cx="7772400" cy="1909763"/>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909609"/>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094879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90834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823170"/>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049139"/>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78589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2919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565458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8925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795981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40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5629643" cy="1072342"/>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1596046"/>
            <a:ext cx="4629150" cy="426500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96044"/>
            <a:ext cx="2949178" cy="42729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44630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1"/>
            <a:ext cx="5654581" cy="102246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1546167"/>
            <a:ext cx="4629150" cy="431488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1554104"/>
            <a:ext cx="2949178" cy="43148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41347253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5630834" cy="1325563"/>
          </a:xfrm>
          <a:prstGeom prst="rect">
            <a:avLst/>
          </a:prstGeom>
          <a:no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1013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5" name="Group 14">
            <a:extLst>
              <a:ext uri="{FF2B5EF4-FFF2-40B4-BE49-F238E27FC236}">
                <a16:creationId xmlns:a16="http://schemas.microsoft.com/office/drawing/2014/main" id="{3F194770-F31D-40E0-AD6A-41A03B350203}"/>
              </a:ext>
            </a:extLst>
          </p:cNvPr>
          <p:cNvGrpSpPr/>
          <p:nvPr/>
        </p:nvGrpSpPr>
        <p:grpSpPr>
          <a:xfrm>
            <a:off x="3" y="6023666"/>
            <a:ext cx="6317668" cy="748145"/>
            <a:chOff x="2" y="6023664"/>
            <a:chExt cx="6317668" cy="748145"/>
          </a:xfrm>
        </p:grpSpPr>
        <p:pic>
          <p:nvPicPr>
            <p:cNvPr id="8" name="Picture 7">
              <a:extLst>
                <a:ext uri="{FF2B5EF4-FFF2-40B4-BE49-F238E27FC236}">
                  <a16:creationId xmlns:a16="http://schemas.microsoft.com/office/drawing/2014/main" id="{A2943C0D-B8AE-4D88-8AB2-4A60FC71757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 y="6023664"/>
              <a:ext cx="6317668" cy="748145"/>
            </a:xfrm>
            <a:prstGeom prst="rect">
              <a:avLst/>
            </a:prstGeom>
          </p:spPr>
        </p:pic>
        <p:pic>
          <p:nvPicPr>
            <p:cNvPr id="11" name="Picture 10">
              <a:extLst>
                <a:ext uri="{FF2B5EF4-FFF2-40B4-BE49-F238E27FC236}">
                  <a16:creationId xmlns:a16="http://schemas.microsoft.com/office/drawing/2014/main" id="{4270EBCE-BD75-41BC-888F-338796FEA57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485308" y="6085462"/>
              <a:ext cx="624547" cy="624547"/>
            </a:xfrm>
            <a:prstGeom prst="rect">
              <a:avLst/>
            </a:prstGeom>
          </p:spPr>
        </p:pic>
      </p:grpSp>
      <p:pic>
        <p:nvPicPr>
          <p:cNvPr id="14" name="Picture 13">
            <a:extLst>
              <a:ext uri="{FF2B5EF4-FFF2-40B4-BE49-F238E27FC236}">
                <a16:creationId xmlns:a16="http://schemas.microsoft.com/office/drawing/2014/main" id="{05A7410E-165C-4FEB-8ECB-48D4F677F9C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317674" y="547016"/>
            <a:ext cx="2219496" cy="961782"/>
          </a:xfrm>
          <a:prstGeom prst="rect">
            <a:avLst/>
          </a:prstGeom>
        </p:spPr>
      </p:pic>
    </p:spTree>
    <p:extLst>
      <p:ext uri="{BB962C8B-B14F-4D97-AF65-F5344CB8AC3E}">
        <p14:creationId xmlns:p14="http://schemas.microsoft.com/office/powerpoint/2010/main" val="168306443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Lst>
  <p:hf sldNum="0" hdr="0" ftr="0" dt="0"/>
  <p:txStyles>
    <p:titleStyle>
      <a:lvl1pPr algn="l" defTabSz="914400" rtl="0" eaLnBrk="1" latinLnBrk="0" hangingPunct="1">
        <a:lnSpc>
          <a:spcPct val="90000"/>
        </a:lnSpc>
        <a:spcBef>
          <a:spcPct val="0"/>
        </a:spcBef>
        <a:buNone/>
        <a:defRPr sz="4000" kern="1200">
          <a:solidFill>
            <a:schemeClr val="bg2"/>
          </a:solidFill>
          <a:latin typeface="Rockwell" panose="02060603020205020403" pitchFamily="18" charset="0"/>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bg2"/>
          </a:solidFill>
          <a:latin typeface="Rockwell" panose="02060603020205020403" pitchFamily="18"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bg2"/>
          </a:solidFill>
          <a:latin typeface="Rockwell" panose="02060603020205020403" pitchFamily="18" charset="0"/>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bg2"/>
          </a:solidFill>
          <a:latin typeface="Rockwell" panose="02060603020205020403" pitchFamily="18"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Rockwell" panose="02060603020205020403" pitchFamily="18" charset="0"/>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Rockwell" panose="020606030202050204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5DBA-878F-4B33-B9D0-02F1D8E5A6E5}"/>
              </a:ext>
            </a:extLst>
          </p:cNvPr>
          <p:cNvSpPr>
            <a:spLocks noGrp="1"/>
          </p:cNvSpPr>
          <p:nvPr>
            <p:ph type="ctrTitle"/>
          </p:nvPr>
        </p:nvSpPr>
        <p:spPr/>
        <p:txBody>
          <a:bodyPr>
            <a:normAutofit/>
          </a:bodyPr>
          <a:lstStyle/>
          <a:p>
            <a:r>
              <a:rPr lang="en-US" dirty="0">
                <a:solidFill>
                  <a:schemeClr val="tx1"/>
                </a:solidFill>
              </a:rPr>
              <a:t>First Term Success Workshop</a:t>
            </a:r>
          </a:p>
        </p:txBody>
      </p:sp>
      <p:sp>
        <p:nvSpPr>
          <p:cNvPr id="3" name="Subtitle 2">
            <a:extLst>
              <a:ext uri="{FF2B5EF4-FFF2-40B4-BE49-F238E27FC236}">
                <a16:creationId xmlns:a16="http://schemas.microsoft.com/office/drawing/2014/main" id="{97F9F476-6833-4C5F-A3D2-37BDB2165A9E}"/>
              </a:ext>
            </a:extLst>
          </p:cNvPr>
          <p:cNvSpPr>
            <a:spLocks noGrp="1"/>
          </p:cNvSpPr>
          <p:nvPr>
            <p:ph type="subTitle" idx="1"/>
          </p:nvPr>
        </p:nvSpPr>
        <p:spPr/>
        <p:txBody>
          <a:bodyPr vert="horz" lIns="91440" tIns="45720" rIns="91440" bIns="45720" rtlCol="0" anchor="t">
            <a:normAutofit/>
          </a:bodyPr>
          <a:lstStyle/>
          <a:p>
            <a:r>
              <a:rPr lang="en-US" sz="2800" dirty="0">
                <a:latin typeface="Rockwell"/>
              </a:rPr>
              <a:t>Course Introduction</a:t>
            </a:r>
          </a:p>
        </p:txBody>
      </p:sp>
    </p:spTree>
    <p:extLst>
      <p:ext uri="{BB962C8B-B14F-4D97-AF65-F5344CB8AC3E}">
        <p14:creationId xmlns:p14="http://schemas.microsoft.com/office/powerpoint/2010/main" val="53070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451" y="339728"/>
            <a:ext cx="5630834" cy="1325563"/>
          </a:xfrm>
        </p:spPr>
        <p:txBody>
          <a:bodyPr/>
          <a:lstStyle/>
          <a:p>
            <a:r>
              <a:rPr lang="en-US" dirty="0">
                <a:solidFill>
                  <a:schemeClr val="tx1"/>
                </a:solidFill>
              </a:rPr>
              <a:t>Review and Summary</a:t>
            </a:r>
          </a:p>
        </p:txBody>
      </p:sp>
      <p:sp>
        <p:nvSpPr>
          <p:cNvPr id="3" name="Content Placeholder 2"/>
          <p:cNvSpPr>
            <a:spLocks noGrp="1"/>
          </p:cNvSpPr>
          <p:nvPr>
            <p:ph idx="1"/>
          </p:nvPr>
        </p:nvSpPr>
        <p:spPr>
          <a:xfrm>
            <a:off x="425451" y="1825625"/>
            <a:ext cx="7886700" cy="4101350"/>
          </a:xfrm>
        </p:spPr>
        <p:txBody>
          <a:bodyPr vert="horz" lIns="91440" tIns="45720" rIns="91440" bIns="45720" rtlCol="0" anchor="t">
            <a:normAutofit/>
          </a:bodyPr>
          <a:lstStyle/>
          <a:p>
            <a:r>
              <a:rPr lang="en-US" dirty="0"/>
              <a:t>Career Development Program</a:t>
            </a:r>
          </a:p>
          <a:p>
            <a:r>
              <a:rPr lang="en-US" dirty="0">
                <a:latin typeface="Rockwell"/>
                <a:cs typeface="Segoe UI"/>
              </a:rPr>
              <a:t>Career Development Team</a:t>
            </a:r>
          </a:p>
          <a:p>
            <a:endParaRPr lang="en-US" dirty="0"/>
          </a:p>
          <a:p>
            <a:endParaRPr lang="en-US" dirty="0"/>
          </a:p>
          <a:p>
            <a:endParaRPr lang="en-US" dirty="0"/>
          </a:p>
          <a:p>
            <a:pPr marL="0" indent="0">
              <a:buNone/>
            </a:pPr>
            <a:endParaRPr lang="en-US" dirty="0"/>
          </a:p>
          <a:p>
            <a:pPr marL="0" indent="0" algn="ctr">
              <a:buNone/>
            </a:pPr>
            <a:r>
              <a:rPr lang="en-US" b="1" dirty="0">
                <a:solidFill>
                  <a:schemeClr val="tx1"/>
                </a:solidFill>
              </a:rPr>
              <a:t>Questions?</a:t>
            </a:r>
          </a:p>
        </p:txBody>
      </p:sp>
    </p:spTree>
    <p:extLst>
      <p:ext uri="{BB962C8B-B14F-4D97-AF65-F5344CB8AC3E}">
        <p14:creationId xmlns:p14="http://schemas.microsoft.com/office/powerpoint/2010/main" val="68000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613" y="174628"/>
            <a:ext cx="5630834" cy="1325563"/>
          </a:xfrm>
        </p:spPr>
        <p:txBody>
          <a:bodyPr/>
          <a:lstStyle/>
          <a:p>
            <a:r>
              <a:rPr lang="en-US" dirty="0">
                <a:solidFill>
                  <a:schemeClr val="tx1"/>
                </a:solidFill>
              </a:rPr>
              <a:t>Sailor’s Creed</a:t>
            </a:r>
          </a:p>
        </p:txBody>
      </p:sp>
      <p:sp>
        <p:nvSpPr>
          <p:cNvPr id="3" name="Content Placeholder 2"/>
          <p:cNvSpPr>
            <a:spLocks noGrp="1"/>
          </p:cNvSpPr>
          <p:nvPr>
            <p:ph idx="1"/>
          </p:nvPr>
        </p:nvSpPr>
        <p:spPr>
          <a:xfrm>
            <a:off x="263613" y="1611444"/>
            <a:ext cx="8706889" cy="4484559"/>
          </a:xfrm>
        </p:spPr>
        <p:txBody>
          <a:bodyPr>
            <a:normAutofit lnSpcReduction="10000"/>
          </a:bodyPr>
          <a:lstStyle/>
          <a:p>
            <a:pPr marL="0" indent="0" algn="ctr">
              <a:buNone/>
            </a:pPr>
            <a:r>
              <a:rPr lang="en-US" b="1" dirty="0"/>
              <a:t>I am a United States Sailor.</a:t>
            </a:r>
          </a:p>
          <a:p>
            <a:pPr marL="0" indent="0" algn="ctr">
              <a:buNone/>
            </a:pPr>
            <a:r>
              <a:rPr lang="en-US" b="1" dirty="0"/>
              <a:t>I will support and defend the Constitution of the United States of America and I will obey the orders of those appointed over me.</a:t>
            </a:r>
          </a:p>
          <a:p>
            <a:pPr marL="0" indent="0" algn="ctr">
              <a:buNone/>
            </a:pPr>
            <a:r>
              <a:rPr lang="en-US" b="1" dirty="0"/>
              <a:t>I represent the fighting spirit of the Navy and those who have gone before me to defend freedom and democracy around the world.</a:t>
            </a:r>
          </a:p>
          <a:p>
            <a:pPr marL="0" indent="0" algn="ctr">
              <a:buNone/>
            </a:pPr>
            <a:r>
              <a:rPr lang="en-US" b="1" dirty="0"/>
              <a:t>I proudly serve my country’s Navy combat team with honor, courage, and commitment.</a:t>
            </a:r>
          </a:p>
          <a:p>
            <a:pPr marL="0" indent="0" algn="ctr">
              <a:buNone/>
            </a:pPr>
            <a:r>
              <a:rPr lang="en-US" b="1" dirty="0"/>
              <a:t>I am committed to excellence and the fair treatment of all.</a:t>
            </a:r>
          </a:p>
        </p:txBody>
      </p:sp>
    </p:spTree>
    <p:extLst>
      <p:ext uri="{BB962C8B-B14F-4D97-AF65-F5344CB8AC3E}">
        <p14:creationId xmlns:p14="http://schemas.microsoft.com/office/powerpoint/2010/main" val="3815257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650" y="276228"/>
            <a:ext cx="5630834" cy="1325563"/>
          </a:xfrm>
        </p:spPr>
        <p:txBody>
          <a:bodyPr>
            <a:normAutofit/>
          </a:bodyPr>
          <a:lstStyle/>
          <a:p>
            <a:r>
              <a:rPr lang="en-US" dirty="0">
                <a:solidFill>
                  <a:schemeClr val="tx1"/>
                </a:solidFill>
              </a:rPr>
              <a:t>Make The Most of Your Career</a:t>
            </a:r>
          </a:p>
        </p:txBody>
      </p:sp>
      <p:sp>
        <p:nvSpPr>
          <p:cNvPr id="3" name="Content Placeholder 2"/>
          <p:cNvSpPr>
            <a:spLocks noGrp="1"/>
          </p:cNvSpPr>
          <p:nvPr>
            <p:ph idx="1"/>
          </p:nvPr>
        </p:nvSpPr>
        <p:spPr>
          <a:xfrm>
            <a:off x="476250" y="1825625"/>
            <a:ext cx="7886700" cy="4101350"/>
          </a:xfrm>
        </p:spPr>
        <p:txBody>
          <a:bodyPr vert="horz" lIns="91440" tIns="45720" rIns="91440" bIns="45720" rtlCol="0" anchor="t">
            <a:normAutofit/>
          </a:bodyPr>
          <a:lstStyle/>
          <a:p>
            <a:r>
              <a:rPr lang="en-US" dirty="0">
                <a:latin typeface="Rockwell"/>
                <a:cs typeface="Segoe UI"/>
              </a:rPr>
              <a:t>Enabling Objectives</a:t>
            </a:r>
          </a:p>
          <a:p>
            <a:pPr lvl="1"/>
            <a:r>
              <a:rPr lang="en-US" sz="2800" dirty="0">
                <a:latin typeface="Rockwell"/>
                <a:cs typeface="Segoe UI"/>
              </a:rPr>
              <a:t>Introductions</a:t>
            </a:r>
            <a:endParaRPr lang="en-US" sz="2800" dirty="0"/>
          </a:p>
          <a:p>
            <a:pPr lvl="1"/>
            <a:r>
              <a:rPr lang="en-US" sz="2800" dirty="0">
                <a:latin typeface="Rockwell"/>
                <a:cs typeface="Segoe UI"/>
              </a:rPr>
              <a:t>IDENTIFY the FTSW mission</a:t>
            </a:r>
          </a:p>
          <a:p>
            <a:pPr lvl="1"/>
            <a:r>
              <a:rPr lang="en-US" sz="2800" dirty="0">
                <a:latin typeface="Rockwell"/>
                <a:cs typeface="Segoe UI"/>
              </a:rPr>
              <a:t>IDENTIFY the FTSW topics</a:t>
            </a:r>
          </a:p>
          <a:p>
            <a:pPr lvl="1"/>
            <a:r>
              <a:rPr lang="en-US" sz="2800" dirty="0">
                <a:latin typeface="Rockwell"/>
                <a:cs typeface="Segoe UI"/>
              </a:rPr>
              <a:t>IDENTIFY the Career  Development Program and Career Development Team</a:t>
            </a:r>
          </a:p>
          <a:p>
            <a:pPr lvl="1"/>
            <a:endParaRPr lang="en-US" sz="2800" dirty="0">
              <a:latin typeface="Rockwell"/>
              <a:cs typeface="Segoe UI"/>
            </a:endParaRPr>
          </a:p>
        </p:txBody>
      </p:sp>
    </p:spTree>
    <p:extLst>
      <p:ext uri="{BB962C8B-B14F-4D97-AF65-F5344CB8AC3E}">
        <p14:creationId xmlns:p14="http://schemas.microsoft.com/office/powerpoint/2010/main" val="2570743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B29B2-0488-5ECB-077F-04CED9A5676E}"/>
              </a:ext>
            </a:extLst>
          </p:cNvPr>
          <p:cNvSpPr>
            <a:spLocks noGrp="1"/>
          </p:cNvSpPr>
          <p:nvPr>
            <p:ph type="title"/>
          </p:nvPr>
        </p:nvSpPr>
        <p:spPr>
          <a:xfrm>
            <a:off x="501651" y="390528"/>
            <a:ext cx="5630834" cy="1325563"/>
          </a:xfrm>
        </p:spPr>
        <p:txBody>
          <a:bodyPr/>
          <a:lstStyle/>
          <a:p>
            <a:r>
              <a:rPr lang="en-US" dirty="0">
                <a:solidFill>
                  <a:schemeClr val="tx1"/>
                </a:solidFill>
                <a:latin typeface="Rockwell"/>
              </a:rPr>
              <a:t>References</a:t>
            </a:r>
            <a:endParaRPr lang="en-US" dirty="0">
              <a:solidFill>
                <a:schemeClr val="tx1"/>
              </a:solidFill>
            </a:endParaRPr>
          </a:p>
        </p:txBody>
      </p:sp>
      <p:sp>
        <p:nvSpPr>
          <p:cNvPr id="3" name="Content Placeholder 2">
            <a:extLst>
              <a:ext uri="{FF2B5EF4-FFF2-40B4-BE49-F238E27FC236}">
                <a16:creationId xmlns:a16="http://schemas.microsoft.com/office/drawing/2014/main" id="{286B45D3-D94F-F01A-4C42-88E791BB3F13}"/>
              </a:ext>
            </a:extLst>
          </p:cNvPr>
          <p:cNvSpPr>
            <a:spLocks noGrp="1"/>
          </p:cNvSpPr>
          <p:nvPr>
            <p:ph idx="1"/>
          </p:nvPr>
        </p:nvSpPr>
        <p:spPr>
          <a:xfrm>
            <a:off x="501651" y="1825625"/>
            <a:ext cx="7886700" cy="4101350"/>
          </a:xfrm>
        </p:spPr>
        <p:txBody>
          <a:bodyPr vert="horz" lIns="91440" tIns="45720" rIns="91440" bIns="45720" rtlCol="0" anchor="t">
            <a:normAutofit/>
          </a:bodyPr>
          <a:lstStyle/>
          <a:p>
            <a:r>
              <a:rPr lang="en-US" dirty="0">
                <a:latin typeface="Rockwell"/>
              </a:rPr>
              <a:t>OPNAVINST 1040.11(series)- Navy Enlisted Retention and Career Development Program</a:t>
            </a:r>
            <a:endParaRPr lang="en-US" dirty="0"/>
          </a:p>
        </p:txBody>
      </p:sp>
    </p:spTree>
    <p:extLst>
      <p:ext uri="{BB962C8B-B14F-4D97-AF65-F5344CB8AC3E}">
        <p14:creationId xmlns:p14="http://schemas.microsoft.com/office/powerpoint/2010/main" val="1773492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651" y="390528"/>
            <a:ext cx="5630834" cy="1325563"/>
          </a:xfrm>
        </p:spPr>
        <p:txBody>
          <a:bodyPr/>
          <a:lstStyle/>
          <a:p>
            <a:r>
              <a:rPr lang="en-US" dirty="0">
                <a:solidFill>
                  <a:schemeClr val="tx1"/>
                </a:solidFill>
              </a:rPr>
              <a:t>FTSW Mission Statement</a:t>
            </a:r>
          </a:p>
        </p:txBody>
      </p:sp>
      <p:sp>
        <p:nvSpPr>
          <p:cNvPr id="3" name="Content Placeholder 2"/>
          <p:cNvSpPr>
            <a:spLocks noGrp="1"/>
          </p:cNvSpPr>
          <p:nvPr>
            <p:ph idx="1"/>
          </p:nvPr>
        </p:nvSpPr>
        <p:spPr>
          <a:xfrm>
            <a:off x="501651" y="1825625"/>
            <a:ext cx="7886700" cy="4101350"/>
          </a:xfrm>
        </p:spPr>
        <p:txBody>
          <a:bodyPr vert="horz" lIns="91440" tIns="45720" rIns="91440" bIns="45720" rtlCol="0" anchor="t">
            <a:normAutofit/>
          </a:bodyPr>
          <a:lstStyle/>
          <a:p>
            <a:r>
              <a:rPr lang="en-US" dirty="0">
                <a:latin typeface="Rockwell"/>
              </a:rPr>
              <a:t>To provide first term Sailors with the basic career development training necessary to successfully navigate and optimize career growth during their initial enlistment in the Navy.</a:t>
            </a:r>
          </a:p>
        </p:txBody>
      </p:sp>
    </p:spTree>
    <p:extLst>
      <p:ext uri="{BB962C8B-B14F-4D97-AF65-F5344CB8AC3E}">
        <p14:creationId xmlns:p14="http://schemas.microsoft.com/office/powerpoint/2010/main" val="193275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1" y="288928"/>
            <a:ext cx="5630834" cy="1325563"/>
          </a:xfrm>
        </p:spPr>
        <p:txBody>
          <a:bodyPr/>
          <a:lstStyle/>
          <a:p>
            <a:r>
              <a:rPr lang="en-US" dirty="0">
                <a:solidFill>
                  <a:schemeClr val="tx1"/>
                </a:solidFill>
              </a:rPr>
              <a:t>FTSW Topics</a:t>
            </a:r>
          </a:p>
        </p:txBody>
      </p:sp>
      <p:sp>
        <p:nvSpPr>
          <p:cNvPr id="3" name="Content Placeholder 2"/>
          <p:cNvSpPr>
            <a:spLocks noGrp="1"/>
          </p:cNvSpPr>
          <p:nvPr>
            <p:ph idx="1"/>
          </p:nvPr>
        </p:nvSpPr>
        <p:spPr>
          <a:xfrm>
            <a:off x="476251" y="1762125"/>
            <a:ext cx="7886700" cy="4101350"/>
          </a:xfrm>
        </p:spPr>
        <p:txBody>
          <a:bodyPr vert="horz" lIns="91440" tIns="45720" rIns="91440" bIns="45720" rtlCol="0" anchor="t">
            <a:normAutofit/>
          </a:bodyPr>
          <a:lstStyle/>
          <a:p>
            <a:pPr lvl="0"/>
            <a:r>
              <a:rPr lang="en-US" dirty="0"/>
              <a:t>Career Development and Management</a:t>
            </a:r>
          </a:p>
          <a:p>
            <a:r>
              <a:rPr lang="en-US" dirty="0">
                <a:latin typeface="Rockwell"/>
              </a:rPr>
              <a:t>Career Planning</a:t>
            </a:r>
            <a:endParaRPr lang="en-US" dirty="0"/>
          </a:p>
          <a:p>
            <a:r>
              <a:rPr lang="en-US" dirty="0">
                <a:latin typeface="Rockwell"/>
              </a:rPr>
              <a:t>Career Incentives </a:t>
            </a:r>
            <a:endParaRPr lang="en-US" dirty="0"/>
          </a:p>
          <a:p>
            <a:pPr lvl="0"/>
            <a:r>
              <a:rPr lang="en-US" dirty="0"/>
              <a:t>Education Opportunities</a:t>
            </a:r>
          </a:p>
          <a:p>
            <a:pPr lvl="0"/>
            <a:r>
              <a:rPr lang="en-US" dirty="0"/>
              <a:t>Self -Service </a:t>
            </a:r>
          </a:p>
          <a:p>
            <a:pPr lvl="0"/>
            <a:r>
              <a:rPr lang="en-US" dirty="0">
                <a:latin typeface="Rockwell"/>
              </a:rPr>
              <a:t>Financial Readiness</a:t>
            </a:r>
            <a:endParaRPr lang="en-US" dirty="0"/>
          </a:p>
          <a:p>
            <a:pPr lvl="0"/>
            <a:r>
              <a:rPr lang="en-US" dirty="0"/>
              <a:t>Sailor and Family Support </a:t>
            </a:r>
          </a:p>
          <a:p>
            <a:pPr lvl="0"/>
            <a:r>
              <a:rPr lang="en-US" dirty="0"/>
              <a:t>Resources and links</a:t>
            </a:r>
          </a:p>
        </p:txBody>
      </p:sp>
    </p:spTree>
    <p:extLst>
      <p:ext uri="{BB962C8B-B14F-4D97-AF65-F5344CB8AC3E}">
        <p14:creationId xmlns:p14="http://schemas.microsoft.com/office/powerpoint/2010/main" val="1423737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solidFill>
                  <a:schemeClr val="tx1"/>
                </a:solidFill>
              </a:rPr>
              <a:t>First Term Success Workshop</a:t>
            </a:r>
          </a:p>
        </p:txBody>
      </p:sp>
      <p:sp>
        <p:nvSpPr>
          <p:cNvPr id="3" name="Subtitle 2"/>
          <p:cNvSpPr>
            <a:spLocks noGrp="1"/>
          </p:cNvSpPr>
          <p:nvPr>
            <p:ph type="subTitle" idx="1"/>
          </p:nvPr>
        </p:nvSpPr>
        <p:spPr>
          <a:xfrm>
            <a:off x="1143000" y="3901371"/>
            <a:ext cx="6858000" cy="1655762"/>
          </a:xfrm>
        </p:spPr>
        <p:txBody>
          <a:bodyPr vert="horz" lIns="91440" tIns="45720" rIns="91440" bIns="45720" rtlCol="0" anchor="t">
            <a:normAutofit/>
          </a:bodyPr>
          <a:lstStyle/>
          <a:p>
            <a:r>
              <a:rPr lang="en-US" sz="2800" dirty="0">
                <a:latin typeface="Rockwell"/>
              </a:rPr>
              <a:t>Career Development and Management</a:t>
            </a:r>
          </a:p>
        </p:txBody>
      </p:sp>
    </p:spTree>
    <p:extLst>
      <p:ext uri="{BB962C8B-B14F-4D97-AF65-F5344CB8AC3E}">
        <p14:creationId xmlns:p14="http://schemas.microsoft.com/office/powerpoint/2010/main" val="2487126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963" y="276228"/>
            <a:ext cx="5630834" cy="1325563"/>
          </a:xfrm>
        </p:spPr>
        <p:txBody>
          <a:bodyPr>
            <a:normAutofit/>
          </a:bodyPr>
          <a:lstStyle/>
          <a:p>
            <a:r>
              <a:rPr lang="en-US" dirty="0">
                <a:solidFill>
                  <a:schemeClr val="tx1"/>
                </a:solidFill>
              </a:rPr>
              <a:t>Career Development Program </a:t>
            </a:r>
          </a:p>
        </p:txBody>
      </p:sp>
      <p:sp>
        <p:nvSpPr>
          <p:cNvPr id="3" name="Content Placeholder 2"/>
          <p:cNvSpPr>
            <a:spLocks noGrp="1"/>
          </p:cNvSpPr>
          <p:nvPr>
            <p:ph idx="1"/>
          </p:nvPr>
        </p:nvSpPr>
        <p:spPr>
          <a:xfrm>
            <a:off x="241963" y="1825625"/>
            <a:ext cx="8273387" cy="4101350"/>
          </a:xfrm>
        </p:spPr>
        <p:txBody>
          <a:bodyPr vert="horz" lIns="91440" tIns="45720" rIns="91440" bIns="45720" rtlCol="0" anchor="t">
            <a:normAutofit/>
          </a:bodyPr>
          <a:lstStyle/>
          <a:p>
            <a:r>
              <a:rPr lang="en-US" dirty="0">
                <a:latin typeface="Rockwell"/>
              </a:rPr>
              <a:t>Utilizing YOUR tools:</a:t>
            </a:r>
          </a:p>
          <a:p>
            <a:pPr lvl="1"/>
            <a:r>
              <a:rPr lang="en-US" sz="2800" dirty="0"/>
              <a:t>Manage YOUR career</a:t>
            </a:r>
          </a:p>
          <a:p>
            <a:pPr lvl="1"/>
            <a:r>
              <a:rPr lang="en-US" sz="2800" dirty="0"/>
              <a:t>Set &amp; Achieve YOUR goals</a:t>
            </a:r>
          </a:p>
          <a:p>
            <a:pPr lvl="1"/>
            <a:r>
              <a:rPr lang="en-US" sz="2800" dirty="0">
                <a:latin typeface="Rockwell"/>
              </a:rPr>
              <a:t>Impact YOUR desire to Stay Navy</a:t>
            </a:r>
          </a:p>
          <a:p>
            <a:r>
              <a:rPr lang="en-US" sz="2800" dirty="0">
                <a:latin typeface="Rockwell"/>
              </a:rPr>
              <a:t>Remember as you continue your journey as a Sailor; </a:t>
            </a:r>
            <a:r>
              <a:rPr lang="en-US" dirty="0">
                <a:latin typeface="Rockwell"/>
              </a:rPr>
              <a:t>it is </a:t>
            </a:r>
            <a:r>
              <a:rPr lang="en-US" sz="2800" dirty="0">
                <a:latin typeface="Rockwell"/>
              </a:rPr>
              <a:t>important to have the tools necessary to help you succeed within your career. </a:t>
            </a:r>
            <a:endParaRPr lang="en-US" dirty="0"/>
          </a:p>
          <a:p>
            <a:pPr lvl="1"/>
            <a:endParaRPr lang="en-US" sz="2800" dirty="0">
              <a:latin typeface="Rockwell"/>
            </a:endParaRPr>
          </a:p>
        </p:txBody>
      </p:sp>
    </p:spTree>
    <p:extLst>
      <p:ext uri="{BB962C8B-B14F-4D97-AF65-F5344CB8AC3E}">
        <p14:creationId xmlns:p14="http://schemas.microsoft.com/office/powerpoint/2010/main" val="871650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474" y="200028"/>
            <a:ext cx="5630834" cy="1325563"/>
          </a:xfrm>
        </p:spPr>
        <p:txBody>
          <a:bodyPr/>
          <a:lstStyle/>
          <a:p>
            <a:r>
              <a:rPr lang="en-US" dirty="0">
                <a:solidFill>
                  <a:schemeClr val="tx1"/>
                </a:solidFill>
              </a:rPr>
              <a:t>Career Development Team</a:t>
            </a:r>
          </a:p>
        </p:txBody>
      </p:sp>
      <p:sp>
        <p:nvSpPr>
          <p:cNvPr id="3" name="Content Placeholder 2"/>
          <p:cNvSpPr>
            <a:spLocks noGrp="1"/>
          </p:cNvSpPr>
          <p:nvPr>
            <p:ph idx="1"/>
          </p:nvPr>
        </p:nvSpPr>
        <p:spPr>
          <a:xfrm>
            <a:off x="244474" y="1736727"/>
            <a:ext cx="8982075" cy="3935095"/>
          </a:xfrm>
        </p:spPr>
        <p:txBody>
          <a:bodyPr vert="horz" lIns="91440" tIns="45720" rIns="91440" bIns="45720" rtlCol="0" anchor="t">
            <a:normAutofit lnSpcReduction="10000"/>
          </a:bodyPr>
          <a:lstStyle/>
          <a:p>
            <a:r>
              <a:rPr lang="en-US" dirty="0"/>
              <a:t>Provides Sailors with up-to-date career development information</a:t>
            </a:r>
          </a:p>
          <a:p>
            <a:r>
              <a:rPr lang="en-US" dirty="0"/>
              <a:t>Key team members:</a:t>
            </a:r>
          </a:p>
          <a:p>
            <a:pPr lvl="1"/>
            <a:r>
              <a:rPr lang="en-US" sz="2800" dirty="0">
                <a:latin typeface="Rockwell"/>
              </a:rPr>
              <a:t>Commanding Officer (CO)</a:t>
            </a:r>
          </a:p>
          <a:p>
            <a:pPr lvl="1"/>
            <a:r>
              <a:rPr lang="en-US" sz="2800" dirty="0">
                <a:latin typeface="Rockwell"/>
              </a:rPr>
              <a:t>Executive Officer (XO)</a:t>
            </a:r>
          </a:p>
          <a:p>
            <a:pPr lvl="1"/>
            <a:r>
              <a:rPr lang="en-US" sz="2800" dirty="0">
                <a:latin typeface="Rockwell"/>
              </a:rPr>
              <a:t>Command Master Chief (CMC)/ Senior Enlisted Leader (SEL)/ Chief Of the Boat (COB)</a:t>
            </a:r>
          </a:p>
          <a:p>
            <a:pPr lvl="1"/>
            <a:r>
              <a:rPr lang="en-US" sz="2800" dirty="0">
                <a:latin typeface="Rockwell"/>
              </a:rPr>
              <a:t>Command Career Counselor (CCC)</a:t>
            </a:r>
          </a:p>
          <a:p>
            <a:pPr lvl="1"/>
            <a:r>
              <a:rPr lang="en-US" sz="2800" dirty="0">
                <a:latin typeface="Rockwell"/>
                <a:cs typeface="Segoe UI"/>
              </a:rPr>
              <a:t>Department/Division Career Counselors (DCC)</a:t>
            </a:r>
          </a:p>
        </p:txBody>
      </p:sp>
    </p:spTree>
    <p:extLst>
      <p:ext uri="{BB962C8B-B14F-4D97-AF65-F5344CB8AC3E}">
        <p14:creationId xmlns:p14="http://schemas.microsoft.com/office/powerpoint/2010/main" val="1248904320"/>
      </p:ext>
    </p:extLst>
  </p:cSld>
  <p:clrMapOvr>
    <a:masterClrMapping/>
  </p:clrMapOvr>
</p:sld>
</file>

<file path=ppt/theme/theme1.xml><?xml version="1.0" encoding="utf-8"?>
<a:theme xmlns:a="http://schemas.openxmlformats.org/drawingml/2006/main" name="fbts2">
  <a:themeElements>
    <a:clrScheme name="Custom 2">
      <a:dk1>
        <a:srgbClr val="E8B010"/>
      </a:dk1>
      <a:lt1>
        <a:srgbClr val="022A3A"/>
      </a:lt1>
      <a:dk2>
        <a:srgbClr val="E8B010"/>
      </a:dk2>
      <a:lt2>
        <a:srgbClr val="FFFEF9"/>
      </a:lt2>
      <a:accent1>
        <a:srgbClr val="000000"/>
      </a:accent1>
      <a:accent2>
        <a:srgbClr val="C6CCD0"/>
      </a:accent2>
      <a:accent3>
        <a:srgbClr val="FFFEF9"/>
      </a:accent3>
      <a:accent4>
        <a:srgbClr val="E8B010"/>
      </a:accent4>
      <a:accent5>
        <a:srgbClr val="0076A9"/>
      </a:accent5>
      <a:accent6>
        <a:srgbClr val="022A3A"/>
      </a:accent6>
      <a:hlink>
        <a:srgbClr val="0076A9"/>
      </a:hlink>
      <a:folHlink>
        <a:srgbClr val="0076A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ts2" id="{61249A60-6EF2-405B-9A8F-25E36BAE43AD}" vid="{0779729B-0038-4331-8F4E-695AD654B0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255B2E60AA534F8A31657A2F83B2E5" ma:contentTypeVersion="5" ma:contentTypeDescription="Create a new document." ma:contentTypeScope="" ma:versionID="9f1d7f3fcfa8ed0f840286d8c5654046">
  <xsd:schema xmlns:xsd="http://www.w3.org/2001/XMLSchema" xmlns:xs="http://www.w3.org/2001/XMLSchema" xmlns:p="http://schemas.microsoft.com/office/2006/metadata/properties" xmlns:ns2="988957f4-c619-44e7-9ffa-1e7677450ad0" targetNamespace="http://schemas.microsoft.com/office/2006/metadata/properties" ma:root="true" ma:fieldsID="943c4ece67a961319a9909cdbd46ca8e" ns2:_="">
    <xsd:import namespace="988957f4-c619-44e7-9ffa-1e7677450ad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Review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957f4-c619-44e7-9ffa-1e7677450a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Reviewedby" ma:index="12" nillable="true" ma:displayName="Reviewed by" ma:format="Dropdown" ma:internalName="Reviewedb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viewedby xmlns="988957f4-c619-44e7-9ffa-1e7677450ad0" xsi:nil="true"/>
  </documentManagement>
</p:properties>
</file>

<file path=customXml/itemProps1.xml><?xml version="1.0" encoding="utf-8"?>
<ds:datastoreItem xmlns:ds="http://schemas.openxmlformats.org/officeDocument/2006/customXml" ds:itemID="{E8C5DF51-3EA8-440B-A79D-46CD013BDF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8957f4-c619-44e7-9ffa-1e7677450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3078E0-6EC0-415D-A6E1-D5D9418650C0}">
  <ds:schemaRefs>
    <ds:schemaRef ds:uri="http://schemas.microsoft.com/sharepoint/v3/contenttype/forms"/>
  </ds:schemaRefs>
</ds:datastoreItem>
</file>

<file path=customXml/itemProps3.xml><?xml version="1.0" encoding="utf-8"?>
<ds:datastoreItem xmlns:ds="http://schemas.openxmlformats.org/officeDocument/2006/customXml" ds:itemID="{BF9B435B-F815-46E8-A9E5-1F17A2E6EA8C}">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988957f4-c619-44e7-9ffa-1e7677450ad0"/>
  </ds:schemaRefs>
</ds:datastoreItem>
</file>

<file path=docProps/app.xml><?xml version="1.0" encoding="utf-8"?>
<Properties xmlns="http://schemas.openxmlformats.org/officeDocument/2006/extended-properties" xmlns:vt="http://schemas.openxmlformats.org/officeDocument/2006/docPropsVTypes">
  <Template/>
  <TotalTime>1162</TotalTime>
  <Words>735</Words>
  <Application>Microsoft Office PowerPoint</Application>
  <PresentationFormat>On-screen Show (4:3)</PresentationFormat>
  <Paragraphs>87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fbts2</vt:lpstr>
      <vt:lpstr>First Term Success Workshop</vt:lpstr>
      <vt:lpstr>Sailor’s Creed</vt:lpstr>
      <vt:lpstr>Make The Most of Your Career</vt:lpstr>
      <vt:lpstr>References</vt:lpstr>
      <vt:lpstr>FTSW Mission Statement</vt:lpstr>
      <vt:lpstr>FTSW Topics</vt:lpstr>
      <vt:lpstr>First Term Success Workshop</vt:lpstr>
      <vt:lpstr>Career Development Program </vt:lpstr>
      <vt:lpstr>Career Development Team</vt:lpstr>
      <vt:lpstr>Review and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Harshbarger</dc:creator>
  <cp:lastModifiedBy>Mitchell, Chanitra Arvetteth SCPO USN CHNAVPERS MIL TN (USA)</cp:lastModifiedBy>
  <cp:revision>337</cp:revision>
  <dcterms:created xsi:type="dcterms:W3CDTF">2019-02-21T05:43:23Z</dcterms:created>
  <dcterms:modified xsi:type="dcterms:W3CDTF">2024-08-27T16:19:44Z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0x01010038255B2E60AA534F8A31657A2F83B2E5</vt:lpwstr>
  </property>
  <property fmtid="{D5CDD505-2E9C-101B-9397-08002B2CF9AE}" pid="3" name="Order">
    <vt:r8>94900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_ExtendedDescription">
    <vt:lpwstr/>
  </property>
  <property fmtid="{D5CDD505-2E9C-101B-9397-08002B2CF9AE}" pid="11" name="TriggerFlowInfo">
    <vt:lpwstr/>
  </property>
</Properties>
</file>